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9" r:id="rId2"/>
    <p:sldId id="257" r:id="rId3"/>
    <p:sldId id="345" r:id="rId4"/>
    <p:sldId id="370" r:id="rId5"/>
    <p:sldId id="420" r:id="rId6"/>
    <p:sldId id="462" r:id="rId7"/>
    <p:sldId id="421" r:id="rId8"/>
    <p:sldId id="423" r:id="rId9"/>
    <p:sldId id="424" r:id="rId10"/>
    <p:sldId id="425" r:id="rId11"/>
    <p:sldId id="426" r:id="rId12"/>
    <p:sldId id="427" r:id="rId13"/>
    <p:sldId id="495" r:id="rId14"/>
    <p:sldId id="429" r:id="rId15"/>
    <p:sldId id="430" r:id="rId16"/>
    <p:sldId id="431" r:id="rId17"/>
    <p:sldId id="433" r:id="rId18"/>
    <p:sldId id="435" r:id="rId19"/>
    <p:sldId id="436" r:id="rId20"/>
    <p:sldId id="440" r:id="rId21"/>
    <p:sldId id="437" r:id="rId22"/>
    <p:sldId id="441" r:id="rId23"/>
    <p:sldId id="347" r:id="rId24"/>
    <p:sldId id="456" r:id="rId25"/>
    <p:sldId id="350" r:id="rId26"/>
    <p:sldId id="458" r:id="rId27"/>
    <p:sldId id="459" r:id="rId28"/>
    <p:sldId id="460" r:id="rId29"/>
    <p:sldId id="452" r:id="rId30"/>
    <p:sldId id="4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FFCC00"/>
    <a:srgbClr val="FF6600"/>
    <a:srgbClr val="0066FF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5" d="100"/>
          <a:sy n="95" d="100"/>
        </p:scale>
        <p:origin x="-666" y="414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b="0">
                <a:latin typeface="Arial" panose="020B0604020202020204" pitchFamily="34" charset="0"/>
              </a:rPr>
              <a:t>‹#›</a:t>
            </a:fld>
            <a:endParaRPr 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8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8.jpeg"/><Relationship Id="rId5" Type="http://schemas.openxmlformats.org/officeDocument/2006/relationships/image" Target="../media/image11.png"/><Relationship Id="rId10" Type="http://schemas.openxmlformats.org/officeDocument/2006/relationships/image" Target="../media/image5.jpeg"/><Relationship Id="rId4" Type="http://schemas.openxmlformats.org/officeDocument/2006/relationships/image" Target="../media/image13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inh dong chu ch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953000"/>
            <a:ext cx="2665412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019800"/>
            <a:ext cx="533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2164" y="914400"/>
            <a:ext cx="9412861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		</a:t>
            </a:r>
            <a:r>
              <a:rPr lang="en-US" altLang="vi-VN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  <a:endParaRPr lang="en-US" altLang="vi-VN" sz="5400" b="1" i="1" u="sng" dirty="0">
              <a:solidFill>
                <a:srgbClr val="08B8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HÓA Ở ĐỘNG VẬT (</a:t>
            </a:r>
            <a:r>
              <a:rPr lang="en-US" altLang="vi-VN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vi-VN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87731" y="261177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vi-VN" b="1" i="1" dirty="0">
                <a:solidFill>
                  <a:srgbClr val="08B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vi-VN" b="1" i="1" dirty="0">
                <a:solidFill>
                  <a:srgbClr val="08B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vi-VN" i="1" dirty="0">
              <a:solidFill>
                <a:srgbClr val="08B8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2898042243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0"/>
            <a:ext cx="6324600" cy="990600"/>
          </a:xfrm>
          <a:prstGeom prst="rect">
            <a:avLst/>
          </a:prstGeom>
        </p:spPr>
      </p:pic>
      <p:pic>
        <p:nvPicPr>
          <p:cNvPr id="14" name="Picture 13" descr="animierte-liebe-bilder-5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48100"/>
            <a:ext cx="2971800" cy="30099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-53975" y="3344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ahoma" panose="020B0604030504040204" charset="0"/>
            </a:endParaRP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3146425" y="6011863"/>
            <a:ext cx="2339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ahoma" panose="020B0604030504040204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62000" y="5492750"/>
            <a:ext cx="6781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Nhọn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→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gặm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thịt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khỏi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xương</a:t>
            </a:r>
            <a:endParaRPr lang="en-US" alt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43" y="561298"/>
            <a:ext cx="4191000" cy="484890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09600"/>
            <a:ext cx="312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-53975" y="3344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ahoma" panose="020B0604030504040204" charset="0"/>
            </a:endParaRP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3146425" y="6011863"/>
            <a:ext cx="2339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ahoma" panose="020B0604030504040204" charset="0"/>
            </a:endParaRP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457200" y="5791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ahoma" panose="020B0604030504040204" charset="0"/>
            </a:endParaRPr>
          </a:p>
        </p:txBody>
      </p:sp>
      <p:grpSp>
        <p:nvGrpSpPr>
          <p:cNvPr id="9221" name="Group 22"/>
          <p:cNvGrpSpPr/>
          <p:nvPr/>
        </p:nvGrpSpPr>
        <p:grpSpPr bwMode="auto">
          <a:xfrm>
            <a:off x="1143000" y="1574800"/>
            <a:ext cx="2514600" cy="2463800"/>
            <a:chOff x="528" y="1411"/>
            <a:chExt cx="1536" cy="1350"/>
          </a:xfrm>
        </p:grpSpPr>
        <p:sp>
          <p:nvSpPr>
            <p:cNvPr id="9225" name="Line 18"/>
            <p:cNvSpPr>
              <a:spLocks noChangeShapeType="1"/>
            </p:cNvSpPr>
            <p:nvPr/>
          </p:nvSpPr>
          <p:spPr bwMode="auto">
            <a:xfrm rot="20880000">
              <a:off x="1248" y="1824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26" name="Line 19"/>
            <p:cNvSpPr>
              <a:spLocks noChangeShapeType="1"/>
            </p:cNvSpPr>
            <p:nvPr/>
          </p:nvSpPr>
          <p:spPr bwMode="auto">
            <a:xfrm>
              <a:off x="1170" y="1889"/>
              <a:ext cx="780" cy="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27" name="Text Box 21"/>
            <p:cNvSpPr txBox="1">
              <a:spLocks noChangeArrowheads="1"/>
            </p:cNvSpPr>
            <p:nvPr/>
          </p:nvSpPr>
          <p:spPr bwMode="auto">
            <a:xfrm>
              <a:off x="528" y="1411"/>
              <a:ext cx="15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</a:rPr>
                <a:t>Răng nanh</a:t>
              </a:r>
            </a:p>
          </p:txBody>
        </p:sp>
      </p:grpSp>
      <p:sp>
        <p:nvSpPr>
          <p:cNvPr id="9223" name="Text Box 25"/>
          <p:cNvSpPr txBox="1">
            <a:spLocks noChangeArrowheads="1"/>
          </p:cNvSpPr>
          <p:nvPr/>
        </p:nvSpPr>
        <p:spPr bwMode="auto">
          <a:xfrm>
            <a:off x="457200" y="49530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Nhọn và dài </a:t>
            </a:r>
            <a:r>
              <a:rPr lang="en-US" alt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→ cắm chặt vào con mồi và giữ con mồi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"/>
          <p:cNvGrpSpPr/>
          <p:nvPr/>
        </p:nvGrpSpPr>
        <p:grpSpPr bwMode="auto">
          <a:xfrm>
            <a:off x="457200" y="706755"/>
            <a:ext cx="8481060" cy="4953000"/>
            <a:chOff x="0" y="0"/>
            <a:chExt cx="5936" cy="3120"/>
          </a:xfrm>
        </p:grpSpPr>
        <p:graphicFrame>
          <p:nvGraphicFramePr>
            <p:cNvPr id="10245" name="Object 4"/>
            <p:cNvGraphicFramePr>
              <a:graphicFrameLocks noChangeAspect="1"/>
            </p:cNvGraphicFramePr>
            <p:nvPr/>
          </p:nvGraphicFramePr>
          <p:xfrm>
            <a:off x="0" y="0"/>
            <a:ext cx="3839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Bitmap Image" r:id="rId3" imgW="1057275" imgH="1209675" progId="PBrush">
                    <p:embed/>
                  </p:oleObj>
                </mc:Choice>
                <mc:Fallback>
                  <p:oleObj name="Bitmap Image" r:id="rId3" imgW="1057275" imgH="1209675" progId="PBrush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39" cy="3120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H="1" flipV="1">
              <a:off x="2441" y="1008"/>
              <a:ext cx="1806" cy="5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 flipH="1">
              <a:off x="2734" y="1536"/>
              <a:ext cx="14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48" name="Text Box 7"/>
            <p:cNvSpPr txBox="1">
              <a:spLocks noChangeArrowheads="1"/>
            </p:cNvSpPr>
            <p:nvPr/>
          </p:nvSpPr>
          <p:spPr bwMode="auto">
            <a:xfrm>
              <a:off x="4130" y="1388"/>
              <a:ext cx="18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 dirty="0" err="1">
                  <a:solidFill>
                    <a:srgbClr val="0000FF"/>
                  </a:solidFill>
                </a:rPr>
                <a:t>Răng</a:t>
              </a:r>
              <a:r>
                <a:rPr lang="en-US" altLang="vi-VN" sz="28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</a:rPr>
                <a:t>cạnh</a:t>
              </a:r>
              <a:r>
                <a:rPr lang="en-US" altLang="vi-VN" sz="28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</a:rPr>
                <a:t>hàm</a:t>
              </a:r>
              <a:endParaRPr lang="en-US" altLang="vi-VN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 flipH="1" flipV="1">
              <a:off x="879" y="1056"/>
              <a:ext cx="3368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 flipH="1" flipV="1">
              <a:off x="1680" y="1776"/>
              <a:ext cx="2567" cy="8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4247" y="2400"/>
              <a:ext cx="15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FF"/>
                  </a:solidFill>
                </a:rPr>
                <a:t>Răng ăn thịt</a:t>
              </a:r>
            </a:p>
          </p:txBody>
        </p:sp>
      </p:grp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352600" y="5867400"/>
            <a:ext cx="687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</a:rPr>
              <a:t>Lớn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sắc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mấu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dẹt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→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cắt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thịt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dễ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nuốt</a:t>
            </a:r>
            <a:endParaRPr lang="en-US" altLang="vi-VN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9922" y="1449636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Răng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486400" y="1600200"/>
            <a:ext cx="1595941" cy="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ăng và xương sọ của ch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6815"/>
            <a:ext cx="6630414" cy="4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934200" y="3352800"/>
            <a:ext cx="198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Răng</a:t>
            </a:r>
            <a:r>
              <a:rPr lang="en-US" altLang="vi-V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hàm</a:t>
            </a:r>
            <a:r>
              <a:rPr lang="en-US" altLang="vi-V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nhỏ</a:t>
            </a:r>
            <a:r>
              <a:rPr lang="en-US" altLang="vi-V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ít</a:t>
            </a:r>
            <a:r>
              <a:rPr lang="en-US" altLang="vi-V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sử</a:t>
            </a:r>
            <a:r>
              <a:rPr lang="en-US" altLang="vi-V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dụng</a:t>
            </a:r>
            <a:endParaRPr lang="en-US" altLang="vi-VN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 flipV="1">
            <a:off x="5410200" y="3276600"/>
            <a:ext cx="16002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715000" y="3657600"/>
            <a:ext cx="1295400" cy="1590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0"/>
          <p:cNvGrpSpPr/>
          <p:nvPr/>
        </p:nvGrpSpPr>
        <p:grpSpPr bwMode="auto">
          <a:xfrm>
            <a:off x="1565655" y="805194"/>
            <a:ext cx="6483743" cy="5900406"/>
            <a:chOff x="9" y="485"/>
            <a:chExt cx="2819" cy="3582"/>
          </a:xfrm>
        </p:grpSpPr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611"/>
              <a:ext cx="220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 flipV="1">
              <a:off x="480" y="703"/>
              <a:ext cx="107" cy="9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283" y="485"/>
              <a:ext cx="149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0000FF"/>
                  </a:solidFill>
                </a:rPr>
                <a:t>Ruột</a:t>
              </a:r>
              <a:r>
                <a:rPr lang="en-US" altLang="vi-VN" sz="2400" b="1" dirty="0">
                  <a:solidFill>
                    <a:srgbClr val="0000FF"/>
                  </a:solidFill>
                </a:rPr>
                <a:t> non</a:t>
              </a:r>
            </a:p>
          </p:txBody>
        </p:sp>
        <p:sp>
          <p:nvSpPr>
            <p:cNvPr id="13323" name="Line 14"/>
            <p:cNvSpPr>
              <a:spLocks noChangeShapeType="1"/>
            </p:cNvSpPr>
            <p:nvPr/>
          </p:nvSpPr>
          <p:spPr bwMode="auto">
            <a:xfrm>
              <a:off x="1584" y="3140"/>
              <a:ext cx="461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4" name="Text Box 15"/>
            <p:cNvSpPr txBox="1">
              <a:spLocks noChangeArrowheads="1"/>
            </p:cNvSpPr>
            <p:nvPr/>
          </p:nvSpPr>
          <p:spPr bwMode="auto">
            <a:xfrm>
              <a:off x="2012" y="2970"/>
              <a:ext cx="81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0000FF"/>
                  </a:solidFill>
                </a:rPr>
                <a:t>Ruột</a:t>
              </a:r>
              <a:r>
                <a:rPr lang="en-US" altLang="vi-VN" sz="24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</a:rPr>
                <a:t>già</a:t>
              </a:r>
              <a:endParaRPr lang="en-US" altLang="vi-VN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3325" name="Line 16"/>
            <p:cNvSpPr>
              <a:spLocks noChangeShapeType="1"/>
            </p:cNvSpPr>
            <p:nvPr/>
          </p:nvSpPr>
          <p:spPr bwMode="auto">
            <a:xfrm flipV="1">
              <a:off x="1730" y="1994"/>
              <a:ext cx="311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6" name="Text Box 17"/>
            <p:cNvSpPr txBox="1">
              <a:spLocks noChangeArrowheads="1"/>
            </p:cNvSpPr>
            <p:nvPr/>
          </p:nvSpPr>
          <p:spPr bwMode="auto">
            <a:xfrm>
              <a:off x="1991" y="1860"/>
              <a:ext cx="81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0000FF"/>
                  </a:solidFill>
                </a:rPr>
                <a:t>Ruột</a:t>
              </a:r>
              <a:r>
                <a:rPr lang="en-US" altLang="vi-VN" sz="24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</a:rPr>
                <a:t>tịt</a:t>
              </a:r>
              <a:endParaRPr lang="en-US" altLang="vi-V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316" name="Text Box 21"/>
          <p:cNvSpPr txBox="1">
            <a:spLocks noChangeArrowheads="1"/>
          </p:cNvSpPr>
          <p:nvPr/>
        </p:nvSpPr>
        <p:spPr bwMode="auto">
          <a:xfrm>
            <a:off x="381000" y="36576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076315" y="1459230"/>
            <a:ext cx="15436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</a:t>
            </a: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dày</a:t>
            </a:r>
            <a:endParaRPr lang="en-US" altLang="vi-VN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497455" y="5984875"/>
            <a:ext cx="314896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</a:rPr>
              <a:t>Dạ dày và ruột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029201" y="1735884"/>
            <a:ext cx="1210085" cy="232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0"/>
          <p:cNvGrpSpPr/>
          <p:nvPr/>
        </p:nvGrpSpPr>
        <p:grpSpPr bwMode="auto">
          <a:xfrm>
            <a:off x="4267200" y="224041"/>
            <a:ext cx="4876800" cy="6633959"/>
            <a:chOff x="0" y="376"/>
            <a:chExt cx="3072" cy="3704"/>
          </a:xfrm>
        </p:grpSpPr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220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 flipV="1">
              <a:off x="480" y="591"/>
              <a:ext cx="392" cy="1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477" y="376"/>
              <a:ext cx="1491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0000FF"/>
                  </a:solidFill>
                </a:rPr>
                <a:t>Ruột</a:t>
              </a:r>
              <a:r>
                <a:rPr lang="en-US" altLang="vi-VN" sz="2400" b="1" dirty="0">
                  <a:solidFill>
                    <a:srgbClr val="0000FF"/>
                  </a:solidFill>
                </a:rPr>
                <a:t> non</a:t>
              </a:r>
            </a:p>
          </p:txBody>
        </p:sp>
        <p:sp>
          <p:nvSpPr>
            <p:cNvPr id="13323" name="Line 14"/>
            <p:cNvSpPr>
              <a:spLocks noChangeShapeType="1"/>
            </p:cNvSpPr>
            <p:nvPr/>
          </p:nvSpPr>
          <p:spPr bwMode="auto">
            <a:xfrm>
              <a:off x="1584" y="3140"/>
              <a:ext cx="672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4" name="Text Box 15"/>
            <p:cNvSpPr txBox="1">
              <a:spLocks noChangeArrowheads="1"/>
            </p:cNvSpPr>
            <p:nvPr/>
          </p:nvSpPr>
          <p:spPr bwMode="auto">
            <a:xfrm>
              <a:off x="2227" y="3056"/>
              <a:ext cx="81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</a:rPr>
                <a:t>Ruột già</a:t>
              </a:r>
            </a:p>
          </p:txBody>
        </p:sp>
        <p:sp>
          <p:nvSpPr>
            <p:cNvPr id="13325" name="Line 16"/>
            <p:cNvSpPr>
              <a:spLocks noChangeShapeType="1"/>
            </p:cNvSpPr>
            <p:nvPr/>
          </p:nvSpPr>
          <p:spPr bwMode="auto">
            <a:xfrm>
              <a:off x="1734" y="2016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6" name="Text Box 17"/>
            <p:cNvSpPr txBox="1">
              <a:spLocks noChangeArrowheads="1"/>
            </p:cNvSpPr>
            <p:nvPr/>
          </p:nvSpPr>
          <p:spPr bwMode="auto">
            <a:xfrm>
              <a:off x="2256" y="1920"/>
              <a:ext cx="81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0000FF"/>
                  </a:solidFill>
                </a:rPr>
                <a:t>Ruột</a:t>
              </a:r>
              <a:r>
                <a:rPr lang="en-US" altLang="vi-VN" sz="24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</a:rPr>
                <a:t>tịt</a:t>
              </a:r>
              <a:endParaRPr lang="en-US" altLang="vi-V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316" name="Text Box 21"/>
          <p:cNvSpPr txBox="1">
            <a:spLocks noChangeArrowheads="1"/>
          </p:cNvSpPr>
          <p:nvPr/>
        </p:nvSpPr>
        <p:spPr bwMode="auto">
          <a:xfrm>
            <a:off x="381000" y="36576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7465060" y="1081405"/>
            <a:ext cx="15436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</a:t>
            </a: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dày</a:t>
            </a:r>
            <a:endParaRPr lang="en-US" altLang="vi-VN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291" name="Group 4"/>
          <p:cNvGrpSpPr/>
          <p:nvPr/>
        </p:nvGrpSpPr>
        <p:grpSpPr>
          <a:xfrm>
            <a:off x="264795" y="1296316"/>
            <a:ext cx="4002405" cy="5409284"/>
            <a:chOff x="0" y="-1104"/>
            <a:chExt cx="5760" cy="5468"/>
          </a:xfrm>
        </p:grpSpPr>
        <p:pic>
          <p:nvPicPr>
            <p:cNvPr id="53292" name="Picture 5" descr="hinh ve ham me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104"/>
              <a:ext cx="5760" cy="542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53293" name="Text Box 6"/>
            <p:cNvSpPr txBox="1"/>
            <p:nvPr/>
          </p:nvSpPr>
          <p:spPr>
            <a:xfrm>
              <a:off x="0" y="141"/>
              <a:ext cx="1200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cửa</a:t>
              </a:r>
              <a:r>
                <a:rPr sz="2000" b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94" name="Text Box 7"/>
            <p:cNvSpPr txBox="1"/>
            <p:nvPr/>
          </p:nvSpPr>
          <p:spPr>
            <a:xfrm>
              <a:off x="0" y="3650"/>
              <a:ext cx="1247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nanh</a:t>
              </a:r>
              <a:endParaRPr sz="2000">
                <a:latin typeface="Times New Roman" panose="02020603050405020304" pitchFamily="18" charset="0"/>
              </a:endParaRPr>
            </a:p>
          </p:txBody>
        </p:sp>
        <p:sp>
          <p:nvSpPr>
            <p:cNvPr id="53295" name="Text Box 8"/>
            <p:cNvSpPr txBox="1"/>
            <p:nvPr/>
          </p:nvSpPr>
          <p:spPr>
            <a:xfrm>
              <a:off x="1633" y="-232"/>
              <a:ext cx="1200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hàm</a:t>
              </a:r>
              <a:endParaRPr sz="2000">
                <a:latin typeface="Times New Roman" panose="02020603050405020304" pitchFamily="18" charset="0"/>
              </a:endParaRPr>
            </a:p>
          </p:txBody>
        </p:sp>
        <p:sp>
          <p:nvSpPr>
            <p:cNvPr id="53296" name="Line 9"/>
            <p:cNvSpPr/>
            <p:nvPr/>
          </p:nvSpPr>
          <p:spPr>
            <a:xfrm flipV="1">
              <a:off x="336" y="3024"/>
              <a:ext cx="336" cy="62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97" name="Text Box 10"/>
            <p:cNvSpPr txBox="1"/>
            <p:nvPr/>
          </p:nvSpPr>
          <p:spPr>
            <a:xfrm>
              <a:off x="1680" y="3600"/>
              <a:ext cx="1440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ăn thịt</a:t>
              </a:r>
              <a:endParaRPr sz="2000">
                <a:latin typeface="Times New Roman" panose="02020603050405020304" pitchFamily="18" charset="0"/>
              </a:endParaRPr>
            </a:p>
          </p:txBody>
        </p:sp>
        <p:sp>
          <p:nvSpPr>
            <p:cNvPr id="53298" name="Line 11"/>
            <p:cNvSpPr/>
            <p:nvPr/>
          </p:nvSpPr>
          <p:spPr>
            <a:xfrm flipH="1" flipV="1">
              <a:off x="2016" y="2880"/>
              <a:ext cx="1584" cy="4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99" name="Line 12"/>
            <p:cNvSpPr/>
            <p:nvPr/>
          </p:nvSpPr>
          <p:spPr>
            <a:xfrm flipH="1" flipV="1">
              <a:off x="1632" y="3072"/>
              <a:ext cx="816" cy="52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0" name="Line 13"/>
            <p:cNvSpPr/>
            <p:nvPr/>
          </p:nvSpPr>
          <p:spPr>
            <a:xfrm flipH="1">
              <a:off x="480" y="864"/>
              <a:ext cx="48" cy="148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1" name="Line 14"/>
            <p:cNvSpPr/>
            <p:nvPr/>
          </p:nvSpPr>
          <p:spPr>
            <a:xfrm flipH="1">
              <a:off x="2208" y="528"/>
              <a:ext cx="48" cy="192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2" name="Text Box 15"/>
            <p:cNvSpPr txBox="1"/>
            <p:nvPr/>
          </p:nvSpPr>
          <p:spPr>
            <a:xfrm>
              <a:off x="3553" y="2785"/>
              <a:ext cx="1727" cy="102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cạnh hàm</a:t>
              </a:r>
              <a:endParaRPr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3303" name="Text Box 53302"/>
          <p:cNvSpPr txBox="1"/>
          <p:nvPr/>
        </p:nvSpPr>
        <p:spPr>
          <a:xfrm>
            <a:off x="457200" y="7620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Răng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ăn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thịt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143000" y="8664"/>
            <a:ext cx="2366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</a:rPr>
              <a:t>Tóm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lại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59436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1. Đặc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điểm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tiêu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hóa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ở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thú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thịt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28747" name="Group 75"/>
          <p:cNvGraphicFramePr>
            <a:graphicFrameLocks noGrp="1"/>
          </p:cNvGraphicFramePr>
          <p:nvPr/>
        </p:nvGraphicFramePr>
        <p:xfrm>
          <a:off x="0" y="1600200"/>
          <a:ext cx="9144000" cy="4997518"/>
        </p:xfrm>
        <a:graphic>
          <a:graphicData uri="http://schemas.openxmlformats.org/drawingml/2006/table">
            <a:tbl>
              <a:tblPr/>
              <a:tblGrid>
                <a:gridCol w="1115616"/>
                <a:gridCol w="4142184"/>
                <a:gridCol w="3886200"/>
              </a:tblGrid>
              <a:tr h="862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Bộ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phận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Cấu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tạo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Chức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năng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3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Răng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Dạ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dày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Ruột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2" name="Text Box 34"/>
          <p:cNvSpPr txBox="1">
            <a:spLocks noChangeArrowheads="1"/>
          </p:cNvSpPr>
          <p:nvPr/>
        </p:nvSpPr>
        <p:spPr bwMode="auto">
          <a:xfrm>
            <a:off x="1219200" y="4038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/>
              <a:t>Dạ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dày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đơn</a:t>
            </a:r>
            <a:r>
              <a:rPr lang="en-US" altLang="vi-VN" sz="2000" b="1" dirty="0"/>
              <a:t>, to</a:t>
            </a:r>
          </a:p>
        </p:txBody>
      </p:sp>
      <p:sp>
        <p:nvSpPr>
          <p:cNvPr id="14363" name="Text Box 36"/>
          <p:cNvSpPr txBox="1">
            <a:spLocks noChangeArrowheads="1"/>
          </p:cNvSpPr>
          <p:nvPr/>
        </p:nvSpPr>
        <p:spPr bwMode="auto">
          <a:xfrm>
            <a:off x="1097991" y="2559050"/>
            <a:ext cx="426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Răng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cửa</a:t>
            </a:r>
            <a:r>
              <a:rPr lang="en-US" altLang="vi-VN" sz="2000" b="1" dirty="0"/>
              <a:t>: </a:t>
            </a:r>
            <a:r>
              <a:rPr lang="en-US" altLang="vi-VN" sz="2000" b="1" dirty="0" err="1"/>
              <a:t>hình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nêm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Răng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nanh</a:t>
            </a:r>
            <a:r>
              <a:rPr lang="en-US" altLang="vi-VN" sz="2000" b="1" dirty="0"/>
              <a:t>: </a:t>
            </a:r>
            <a:r>
              <a:rPr lang="en-US" altLang="vi-VN" sz="2000" b="1" dirty="0" err="1"/>
              <a:t>nhọn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Răng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cạnh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hàm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và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răng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ăn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thịt</a:t>
            </a:r>
            <a:r>
              <a:rPr lang="en-US" altLang="vi-VN" sz="2000" b="1" dirty="0"/>
              <a:t>: </a:t>
            </a:r>
            <a:r>
              <a:rPr lang="en-US" altLang="vi-VN" sz="2000" b="1" dirty="0" err="1"/>
              <a:t>lớn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Răng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hàm</a:t>
            </a:r>
            <a:r>
              <a:rPr lang="en-US" altLang="vi-VN" sz="2000" b="1" dirty="0"/>
              <a:t>: </a:t>
            </a:r>
            <a:r>
              <a:rPr lang="en-US" altLang="vi-VN" sz="2000" b="1" dirty="0" err="1"/>
              <a:t>nhỏ</a:t>
            </a:r>
            <a:endParaRPr lang="en-US" altLang="vi-VN" sz="2000" b="1" dirty="0"/>
          </a:p>
        </p:txBody>
      </p:sp>
      <p:sp>
        <p:nvSpPr>
          <p:cNvPr id="14364" name="Text Box 43"/>
          <p:cNvSpPr txBox="1">
            <a:spLocks noChangeArrowheads="1"/>
          </p:cNvSpPr>
          <p:nvPr/>
        </p:nvSpPr>
        <p:spPr bwMode="auto">
          <a:xfrm>
            <a:off x="5386038" y="2550344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Gặm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và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lấy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thịt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ra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Cắm</a:t>
            </a:r>
            <a:r>
              <a:rPr lang="en-US" altLang="vi-VN" sz="2000" b="1" dirty="0"/>
              <a:t>  </a:t>
            </a:r>
            <a:r>
              <a:rPr lang="en-US" altLang="vi-VN" sz="2000" b="1" dirty="0" err="1"/>
              <a:t>và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giữ</a:t>
            </a:r>
            <a:r>
              <a:rPr lang="en-US" altLang="vi-VN" sz="2000" b="1" dirty="0"/>
              <a:t> con </a:t>
            </a:r>
            <a:r>
              <a:rPr lang="en-US" altLang="vi-VN" sz="2000" b="1" dirty="0" err="1"/>
              <a:t>mồi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Cắt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nhỏ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thịt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để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dễ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nuốt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Ít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sử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dụng</a:t>
            </a:r>
            <a:endParaRPr lang="en-US" altLang="vi-VN" sz="2000" b="1" dirty="0"/>
          </a:p>
        </p:txBody>
      </p:sp>
      <p:sp>
        <p:nvSpPr>
          <p:cNvPr id="14365" name="Text Box 46"/>
          <p:cNvSpPr txBox="1">
            <a:spLocks noChangeArrowheads="1"/>
          </p:cNvSpPr>
          <p:nvPr/>
        </p:nvSpPr>
        <p:spPr bwMode="auto">
          <a:xfrm>
            <a:off x="5257800" y="4014019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/>
              <a:t> </a:t>
            </a:r>
            <a:r>
              <a:rPr lang="en-US" altLang="vi-VN" sz="2000" b="1" dirty="0" err="1"/>
              <a:t>Chứa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thức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ăn</a:t>
            </a:r>
            <a:r>
              <a:rPr lang="en-US" altLang="vi-VN" sz="2000" b="1" dirty="0"/>
              <a:t>, </a:t>
            </a:r>
            <a:r>
              <a:rPr lang="en-US" altLang="vi-VN" sz="2000" b="1" dirty="0" err="1"/>
              <a:t>thức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ăn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được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tiêu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hóa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cơ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học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và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tiêu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hóa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hóa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học</a:t>
            </a:r>
            <a:endParaRPr lang="en-US" altLang="vi-VN" sz="2000" b="1" dirty="0"/>
          </a:p>
        </p:txBody>
      </p:sp>
      <p:sp>
        <p:nvSpPr>
          <p:cNvPr id="14366" name="Text Box 49"/>
          <p:cNvSpPr txBox="1">
            <a:spLocks noChangeArrowheads="1"/>
          </p:cNvSpPr>
          <p:nvPr/>
        </p:nvSpPr>
        <p:spPr bwMode="auto">
          <a:xfrm>
            <a:off x="1231231" y="5014358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Ruột</a:t>
            </a:r>
            <a:r>
              <a:rPr lang="en-US" altLang="vi-VN" sz="2000" b="1" dirty="0"/>
              <a:t> non: </a:t>
            </a:r>
            <a:r>
              <a:rPr lang="en-US" altLang="vi-VN" sz="2000" b="1" dirty="0" err="1"/>
              <a:t>ngắn</a:t>
            </a:r>
            <a:endParaRPr lang="en-US" altLang="vi-VN" sz="2000" b="1" dirty="0"/>
          </a:p>
          <a:p>
            <a:pPr eaLnBrk="1" hangingPunct="1">
              <a:buFontTx/>
              <a:buChar char="-"/>
            </a:pPr>
            <a:r>
              <a:rPr lang="en-US" altLang="vi-VN" sz="2000" b="1" dirty="0"/>
              <a:t> </a:t>
            </a:r>
            <a:r>
              <a:rPr lang="en-US" altLang="vi-VN" sz="2000" b="1" dirty="0" err="1"/>
              <a:t>Ruột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già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ngắn</a:t>
            </a:r>
            <a:endParaRPr lang="en-US" altLang="vi-VN" sz="2000" b="1" dirty="0"/>
          </a:p>
          <a:p>
            <a:pPr eaLnBrk="1" hangingPunct="1"/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Manh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tràng</a:t>
            </a:r>
            <a:r>
              <a:rPr lang="en-US" altLang="vi-VN" sz="2000" b="1" dirty="0"/>
              <a:t>: </a:t>
            </a:r>
            <a:r>
              <a:rPr lang="en-US" altLang="vi-VN" sz="2000" b="1" dirty="0" err="1"/>
              <a:t>nhỏ</a:t>
            </a:r>
            <a:endParaRPr lang="en-US" altLang="vi-VN" sz="2000" b="1" dirty="0"/>
          </a:p>
        </p:txBody>
      </p:sp>
      <p:sp>
        <p:nvSpPr>
          <p:cNvPr id="14367" name="Text Box 50"/>
          <p:cNvSpPr txBox="1">
            <a:spLocks noChangeArrowheads="1"/>
          </p:cNvSpPr>
          <p:nvPr/>
        </p:nvSpPr>
        <p:spPr bwMode="auto">
          <a:xfrm>
            <a:off x="5257800" y="5011900"/>
            <a:ext cx="388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Tiêu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hóa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và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hấp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thụ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thức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ăn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Hấp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thụ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lại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nước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và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thải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chất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cặn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bã</a:t>
            </a:r>
            <a:endParaRPr lang="en-US" altLang="vi-VN" sz="2000" b="1" dirty="0"/>
          </a:p>
          <a:p>
            <a:pPr eaLnBrk="1" hangingPunct="1"/>
            <a:r>
              <a:rPr lang="en-US" altLang="vi-VN" sz="2000" b="1" dirty="0"/>
              <a:t>- </a:t>
            </a:r>
            <a:r>
              <a:rPr lang="en-US" altLang="vi-VN" sz="2000" b="1" dirty="0" err="1"/>
              <a:t>Hầu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như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không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có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tác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dụng</a:t>
            </a:r>
            <a:endParaRPr lang="en-US" altLang="vi-VN" sz="2000" b="1" dirty="0"/>
          </a:p>
        </p:txBody>
      </p:sp>
      <p:pic>
        <p:nvPicPr>
          <p:cNvPr id="11" name="Picture 115" descr="newt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33400"/>
            <a:ext cx="20574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7239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2. Đặc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điểm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tiêu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hóa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ở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thú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thực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vật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543400" y="2292734"/>
            <a:ext cx="449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Thức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thú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thực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vật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đặc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181600" y="3962400"/>
            <a:ext cx="3352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vi-VN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6" y="1493018"/>
            <a:ext cx="3625533" cy="2545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4" y="4221088"/>
            <a:ext cx="3658314" cy="244078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72000" y="3505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0" y="4191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3200401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673913982517637263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990600"/>
            <a:ext cx="1371600" cy="1371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43400" y="504384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4922341"/>
            <a:ext cx="406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E12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600" b="1" dirty="0">
                <a:solidFill>
                  <a:srgbClr val="0E12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E12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solidFill>
                  <a:srgbClr val="0E12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E12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vi-VN" sz="3600" b="1" dirty="0">
              <a:solidFill>
                <a:srgbClr val="0E12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ldLvl="0" animBg="1"/>
      <p:bldP spid="30729" grpId="0" bldLvl="0" animBg="1"/>
      <p:bldP spid="8" grpId="0" bldLvl="0" animBg="1"/>
      <p:bldP spid="9" grpId="0" bldLvl="0" animBg="1"/>
      <p:bldP spid="10" grpId="0"/>
      <p:bldP spid="12" grpId="0" bldLvl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76200" y="229245"/>
            <a:ext cx="58172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 vật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838200"/>
            <a:ext cx="8458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dung SGK/68,69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16.2,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phiến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2( 1 nhóm 2HS, 3 phút)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828800"/>
            <a:ext cx="6563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 vật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501900"/>
          <a:ext cx="8382000" cy="3822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590800"/>
              </a:tblGrid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58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79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80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35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/>
          </p:nvPr>
        </p:nvGraphicFramePr>
        <p:xfrm>
          <a:off x="609600" y="1676400"/>
          <a:ext cx="8001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Bitmap Image" r:id="rId3" imgW="2667000" imgH="1876425" progId="PBrush">
                  <p:embed/>
                </p:oleObj>
              </mc:Choice>
              <mc:Fallback>
                <p:oleObj name="Bitmap Image" r:id="rId3" imgW="2667000" imgH="1876425" progId="PBrush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001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2319338"/>
            <a:ext cx="3048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ahoma" panose="020B0604030504040204" charset="0"/>
              </a:rPr>
              <a:t>Răng cạnh hàm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057400" y="2725737"/>
            <a:ext cx="2133600" cy="1965325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191000" y="2909888"/>
            <a:ext cx="2286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ahoma" panose="020B0604030504040204" charset="0"/>
              </a:rPr>
              <a:t>Răng nanh</a:t>
            </a:r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1905000" y="974725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RĂNG ĐV ĂN CỎ</a:t>
            </a:r>
          </a:p>
        </p:txBody>
      </p:sp>
      <p:grpSp>
        <p:nvGrpSpPr>
          <p:cNvPr id="17415" name="Group 20"/>
          <p:cNvGrpSpPr/>
          <p:nvPr/>
        </p:nvGrpSpPr>
        <p:grpSpPr bwMode="auto">
          <a:xfrm>
            <a:off x="76200" y="2116138"/>
            <a:ext cx="9067800" cy="4732337"/>
            <a:chOff x="48" y="1333"/>
            <a:chExt cx="5712" cy="2981"/>
          </a:xfrm>
        </p:grpSpPr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 flipH="1">
              <a:off x="1008" y="2460"/>
              <a:ext cx="816" cy="852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2784" y="3987"/>
              <a:ext cx="120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Răng</a:t>
              </a:r>
              <a:r>
                <a:rPr lang="en-US" altLang="vi-VN" sz="2800" b="1" dirty="0">
                  <a:solidFill>
                    <a:srgbClr val="0000FF"/>
                  </a:solidFill>
                  <a:latin typeface="Tahoma" panose="020B0604030504040204" charset="0"/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cửa</a:t>
              </a:r>
              <a:endParaRPr lang="en-US" altLang="vi-VN" sz="2800" b="1" dirty="0">
                <a:solidFill>
                  <a:srgbClr val="0000FF"/>
                </a:solidFill>
                <a:latin typeface="Tahoma" panose="020B0604030504040204" charset="0"/>
              </a:endParaRPr>
            </a:p>
          </p:txBody>
        </p:sp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 flipH="1" flipV="1">
              <a:off x="3312" y="2229"/>
              <a:ext cx="1344" cy="431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4368" y="1333"/>
              <a:ext cx="1392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Tấm</a:t>
              </a:r>
              <a:r>
                <a:rPr lang="en-US" altLang="vi-VN" sz="2800" b="1" dirty="0">
                  <a:solidFill>
                    <a:srgbClr val="0000FF"/>
                  </a:solidFill>
                  <a:latin typeface="Tahoma" panose="020B0604030504040204" charset="0"/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sừng</a:t>
              </a:r>
              <a:r>
                <a:rPr lang="en-US" altLang="vi-VN" sz="2800" b="1" dirty="0">
                  <a:solidFill>
                    <a:srgbClr val="0000FF"/>
                  </a:solidFill>
                  <a:latin typeface="Tahoma" panose="020B0604030504040204" charset="0"/>
                </a:rPr>
                <a:t> </a:t>
              </a:r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5088" y="1675"/>
              <a:ext cx="96" cy="1157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 flipV="1">
              <a:off x="3360" y="3408"/>
              <a:ext cx="1296" cy="571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2" name="Line 12"/>
            <p:cNvSpPr>
              <a:spLocks noChangeShapeType="1"/>
            </p:cNvSpPr>
            <p:nvPr/>
          </p:nvSpPr>
          <p:spPr bwMode="auto">
            <a:xfrm>
              <a:off x="3312" y="2229"/>
              <a:ext cx="864" cy="987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48" y="3321"/>
              <a:ext cx="12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Răng</a:t>
              </a:r>
              <a:r>
                <a:rPr lang="en-US" altLang="vi-VN" sz="2800" b="1" dirty="0">
                  <a:solidFill>
                    <a:srgbClr val="0000FF"/>
                  </a:solidFill>
                  <a:latin typeface="Tahoma" panose="020B0604030504040204" charset="0"/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hàm</a:t>
              </a:r>
              <a:endParaRPr lang="en-US" altLang="vi-VN" sz="2800" b="1" dirty="0">
                <a:solidFill>
                  <a:srgbClr val="0000FF"/>
                </a:solidFill>
                <a:latin typeface="Tahoma" panose="020B0604030504040204" charset="0"/>
              </a:endParaRPr>
            </a:p>
          </p:txBody>
        </p:sp>
        <p:sp>
          <p:nvSpPr>
            <p:cNvPr id="17424" name="Text Box 17"/>
            <p:cNvSpPr txBox="1">
              <a:spLocks noChangeArrowheads="1"/>
            </p:cNvSpPr>
            <p:nvPr/>
          </p:nvSpPr>
          <p:spPr bwMode="auto">
            <a:xfrm>
              <a:off x="432" y="1392"/>
              <a:ext cx="192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Răng</a:t>
              </a:r>
              <a:r>
                <a:rPr lang="en-US" altLang="vi-VN" sz="2800" b="1" dirty="0">
                  <a:solidFill>
                    <a:srgbClr val="0000FF"/>
                  </a:solidFill>
                  <a:latin typeface="Tahoma" panose="020B0604030504040204" charset="0"/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cạnh</a:t>
              </a:r>
              <a:r>
                <a:rPr lang="en-US" altLang="vi-VN" sz="2800" b="1" dirty="0">
                  <a:solidFill>
                    <a:srgbClr val="0000FF"/>
                  </a:solidFill>
                  <a:latin typeface="Tahoma" panose="020B0604030504040204" charset="0"/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hàm</a:t>
              </a:r>
              <a:endParaRPr lang="en-US" altLang="vi-VN" sz="2800" b="1" dirty="0">
                <a:solidFill>
                  <a:srgbClr val="0000FF"/>
                </a:solidFill>
                <a:latin typeface="Tahoma" panose="020B0604030504040204" charset="0"/>
              </a:endParaRPr>
            </a:p>
          </p:txBody>
        </p:sp>
        <p:sp>
          <p:nvSpPr>
            <p:cNvPr id="17425" name="Line 18"/>
            <p:cNvSpPr>
              <a:spLocks noChangeShapeType="1"/>
            </p:cNvSpPr>
            <p:nvPr/>
          </p:nvSpPr>
          <p:spPr bwMode="auto">
            <a:xfrm>
              <a:off x="1296" y="1728"/>
              <a:ext cx="1632" cy="864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2640" y="1929"/>
              <a:ext cx="14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Răng</a:t>
              </a:r>
              <a:r>
                <a:rPr lang="en-US" altLang="vi-VN" sz="2800" b="1" dirty="0">
                  <a:solidFill>
                    <a:srgbClr val="0000FF"/>
                  </a:solidFill>
                  <a:latin typeface="Tahoma" panose="020B0604030504040204" charset="0"/>
                </a:rPr>
                <a:t> </a:t>
              </a:r>
              <a:r>
                <a:rPr lang="en-US" altLang="vi-VN" sz="2800" b="1" dirty="0" err="1">
                  <a:solidFill>
                    <a:srgbClr val="0000FF"/>
                  </a:solidFill>
                  <a:latin typeface="Tahoma" panose="020B0604030504040204" charset="0"/>
                </a:rPr>
                <a:t>nanh</a:t>
              </a:r>
              <a:endParaRPr lang="en-US" altLang="vi-VN" sz="2800" b="1" dirty="0">
                <a:solidFill>
                  <a:srgbClr val="0000FF"/>
                </a:solidFill>
                <a:latin typeface="Tahoma" panose="020B0604030504040204" charset="0"/>
              </a:endParaRPr>
            </a:p>
          </p:txBody>
        </p:sp>
      </p:grp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600200" y="4495800"/>
            <a:ext cx="990600" cy="76200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239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2. Đặc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điểm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tiêu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hóa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ở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thú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thực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vật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590800" y="76200"/>
            <a:ext cx="41148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Quan sát một số hình ảnh</a:t>
            </a:r>
          </a:p>
        </p:txBody>
      </p:sp>
      <p:pic>
        <p:nvPicPr>
          <p:cNvPr id="4101" name="Picture 5" descr="Cheetah_exZOOberance_001_sm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2440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3319" descr="cho s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76800"/>
            <a:ext cx="2971800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3320" descr="KIX9CAJIQH5GCAWJTNLHCA74AO9RCAZPT5VECAHDLL71CAABMSBVCAP7FR17CAL3RABHCAIGQKQ1CA7MFJY4CARK9NI2CAF2DFJKCA2PC48ACAG9SQPKCA3PYTWYCA3YU682CAHJTGGUCAZ4J9T6CAQ5QF0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85800"/>
            <a:ext cx="2819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3326" descr="kittenhugted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685800"/>
            <a:ext cx="3505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667000"/>
            <a:ext cx="2895600" cy="213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0" name="Picture 10" descr="huou cao c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6482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1" name="Picture 4" descr="vo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2590800"/>
            <a:ext cx="3124200" cy="195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2" name="Text Box 13331"/>
          <p:cNvSpPr txBox="1"/>
          <p:nvPr/>
        </p:nvSpPr>
        <p:spPr>
          <a:xfrm>
            <a:off x="381000" y="7620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335" name="Text Box 13334"/>
          <p:cNvSpPr txBox="1"/>
          <p:nvPr/>
        </p:nvSpPr>
        <p:spPr>
          <a:xfrm>
            <a:off x="6324600" y="26670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336" name="Text Box 13335"/>
          <p:cNvSpPr txBox="1"/>
          <p:nvPr/>
        </p:nvSpPr>
        <p:spPr>
          <a:xfrm>
            <a:off x="6324600" y="48768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3337" name="Text Box 13336"/>
          <p:cNvSpPr txBox="1"/>
          <p:nvPr/>
        </p:nvSpPr>
        <p:spPr>
          <a:xfrm>
            <a:off x="3048000" y="45720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3338" name="Text Box 13337"/>
          <p:cNvSpPr txBox="1"/>
          <p:nvPr/>
        </p:nvSpPr>
        <p:spPr>
          <a:xfrm>
            <a:off x="2971800" y="27432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3340" name="Text Box 13339"/>
          <p:cNvSpPr txBox="1"/>
          <p:nvPr/>
        </p:nvSpPr>
        <p:spPr>
          <a:xfrm>
            <a:off x="304800" y="47244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41" name="Text Box 13340"/>
          <p:cNvSpPr txBox="1"/>
          <p:nvPr/>
        </p:nvSpPr>
        <p:spPr>
          <a:xfrm>
            <a:off x="2971800" y="6858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4440" y="685165"/>
            <a:ext cx="2829560" cy="19824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477000" y="6858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35" y="2520315"/>
            <a:ext cx="2958465" cy="21278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6200" y="25908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82365" y="758825"/>
            <a:ext cx="264223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Dạ dày đơn: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7239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2. Đặc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điểm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tiêu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hóa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ở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thú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thực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vật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762000" y="1142999"/>
            <a:ext cx="7772399" cy="56982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762000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76200"/>
            <a:ext cx="7239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2. Đặc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điểm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tiêu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hóa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ở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thú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thực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vật</a:t>
            </a:r>
            <a:r>
              <a:rPr lang="en-US" altLang="vi-VN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59990" y="4399280"/>
            <a:ext cx="4548505" cy="2306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"/>
          <p:cNvGraphicFramePr>
            <a:graphicFrameLocks noGrp="1"/>
          </p:cNvGraphicFramePr>
          <p:nvPr/>
        </p:nvGraphicFramePr>
        <p:xfrm>
          <a:off x="0" y="368264"/>
          <a:ext cx="9144000" cy="6385538"/>
        </p:xfrm>
        <a:graphic>
          <a:graphicData uri="http://schemas.openxmlformats.org/drawingml/2006/table">
            <a:tbl>
              <a:tblPr/>
              <a:tblGrid>
                <a:gridCol w="1066800"/>
                <a:gridCol w="3200400"/>
                <a:gridCol w="4876800"/>
              </a:tblGrid>
              <a:tr h="679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 tạo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 giống nhau.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Tấm sừng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gờ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giật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Giúp răng hàm dưới tì vào để giữ cỏ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Nghiền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ngăn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khế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to, 1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ngăn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miệng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bớt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enzim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Pepsin + HCl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prôtêin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VSV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cặn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bã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xenlulo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-76200"/>
            <a:ext cx="633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17195" y="1277620"/>
            <a:ext cx="81064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7" name="Text Box 100356"/>
          <p:cNvSpPr txBox="1"/>
          <p:nvPr/>
        </p:nvSpPr>
        <p:spPr>
          <a:xfrm>
            <a:off x="1219200" y="0"/>
            <a:ext cx="54451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7200" y="1295400"/>
            <a:ext cx="81064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7" name="Text Box 100356"/>
          <p:cNvSpPr txBox="1"/>
          <p:nvPr/>
        </p:nvSpPr>
        <p:spPr>
          <a:xfrm>
            <a:off x="649605" y="93980"/>
            <a:ext cx="54451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101380"/>
          <p:cNvSpPr txBox="1"/>
          <p:nvPr/>
        </p:nvSpPr>
        <p:spPr>
          <a:xfrm>
            <a:off x="309880" y="990600"/>
            <a:ext cx="84232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err="1">
                <a:latin typeface="Times New Roman" panose="02020603050405020304" pitchFamily="18" charset="0"/>
              </a:rPr>
              <a:t>Câu 2: </a:t>
            </a:r>
            <a:r>
              <a:rPr sz="3200" err="1">
                <a:latin typeface="Times New Roman" panose="02020603050405020304" pitchFamily="18" charset="0"/>
              </a:rPr>
              <a:t>Ở động vật </a:t>
            </a:r>
            <a:r>
              <a:rPr lang="en-US" sz="3200" err="1">
                <a:latin typeface="Times New Roman" panose="02020603050405020304" pitchFamily="18" charset="0"/>
              </a:rPr>
              <a:t>ăn thực vật </a:t>
            </a:r>
            <a:r>
              <a:rPr sz="3200" err="1">
                <a:latin typeface="Times New Roman" panose="02020603050405020304" pitchFamily="18" charset="0"/>
              </a:rPr>
              <a:t>có dạ dày đơn, quá trình biến đổi sinh học có sự tham gia của vi sinh vật diễn ra tại đâu</a:t>
            </a:r>
            <a:r>
              <a:rPr sz="3200">
                <a:latin typeface="Times New Roman" panose="02020603050405020304" pitchFamily="18" charset="0"/>
              </a:rPr>
              <a:t>?</a:t>
            </a: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latin typeface="Times New Roman" panose="02020603050405020304" pitchFamily="18" charset="0"/>
              </a:rPr>
              <a:t>A. </a:t>
            </a:r>
            <a:r>
              <a:rPr sz="3200" err="1">
                <a:latin typeface="Times New Roman" panose="02020603050405020304" pitchFamily="18" charset="0"/>
              </a:rPr>
              <a:t>Thực quản</a:t>
            </a:r>
            <a:endParaRPr sz="3200"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latin typeface="Times New Roman" panose="02020603050405020304" pitchFamily="18" charset="0"/>
              </a:rPr>
              <a:t>B. </a:t>
            </a:r>
            <a:r>
              <a:rPr sz="3200" err="1">
                <a:latin typeface="Times New Roman" panose="02020603050405020304" pitchFamily="18" charset="0"/>
              </a:rPr>
              <a:t>Khoang miệng</a:t>
            </a:r>
            <a:endParaRPr sz="3200"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latin typeface="Times New Roman" panose="02020603050405020304" pitchFamily="18" charset="0"/>
              </a:rPr>
              <a:t>C.</a:t>
            </a:r>
            <a:r>
              <a:rPr sz="3200" err="1">
                <a:latin typeface="Times New Roman" panose="02020603050405020304" pitchFamily="18" charset="0"/>
              </a:rPr>
              <a:t> Dạ dày</a:t>
            </a:r>
            <a:endParaRPr sz="3200"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latin typeface="Times New Roman" panose="02020603050405020304" pitchFamily="18" charset="0"/>
              </a:rPr>
              <a:t>D</a:t>
            </a:r>
            <a:r>
              <a:rPr sz="3200" err="1">
                <a:latin typeface="Times New Roman" panose="02020603050405020304" pitchFamily="18" charset="0"/>
              </a:rPr>
              <a:t>. Manh tràng</a:t>
            </a:r>
            <a:endParaRPr sz="32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101380"/>
          <p:cNvSpPr txBox="1"/>
          <p:nvPr/>
        </p:nvSpPr>
        <p:spPr>
          <a:xfrm>
            <a:off x="309880" y="990600"/>
            <a:ext cx="84232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err="1">
                <a:latin typeface="Times New Roman" panose="02020603050405020304" pitchFamily="18" charset="0"/>
              </a:rPr>
              <a:t>Câu 2: </a:t>
            </a:r>
            <a:r>
              <a:rPr sz="3200" err="1">
                <a:latin typeface="Times New Roman" panose="02020603050405020304" pitchFamily="18" charset="0"/>
              </a:rPr>
              <a:t>Ở động vật </a:t>
            </a:r>
            <a:r>
              <a:rPr lang="en-US" sz="3200" err="1">
                <a:latin typeface="Times New Roman" panose="02020603050405020304" pitchFamily="18" charset="0"/>
              </a:rPr>
              <a:t>ăn thực vật </a:t>
            </a:r>
            <a:r>
              <a:rPr sz="3200" err="1">
                <a:latin typeface="Times New Roman" panose="02020603050405020304" pitchFamily="18" charset="0"/>
              </a:rPr>
              <a:t>có dạ dày đơn, quá trình biến đổi sinh học có sự tham gia của vi sinh vật diễn ra tại đâu</a:t>
            </a:r>
            <a:r>
              <a:rPr sz="3200">
                <a:latin typeface="Times New Roman" panose="02020603050405020304" pitchFamily="18" charset="0"/>
              </a:rPr>
              <a:t>?</a:t>
            </a: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latin typeface="Times New Roman" panose="02020603050405020304" pitchFamily="18" charset="0"/>
              </a:rPr>
              <a:t>A. </a:t>
            </a:r>
            <a:r>
              <a:rPr sz="3200" err="1">
                <a:latin typeface="Times New Roman" panose="02020603050405020304" pitchFamily="18" charset="0"/>
              </a:rPr>
              <a:t>Thực quản</a:t>
            </a:r>
            <a:endParaRPr sz="3200"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latin typeface="Times New Roman" panose="02020603050405020304" pitchFamily="18" charset="0"/>
              </a:rPr>
              <a:t>B. </a:t>
            </a:r>
            <a:r>
              <a:rPr sz="3200" err="1">
                <a:latin typeface="Times New Roman" panose="02020603050405020304" pitchFamily="18" charset="0"/>
              </a:rPr>
              <a:t>Khoang miệng</a:t>
            </a:r>
            <a:endParaRPr sz="3200"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latin typeface="Times New Roman" panose="02020603050405020304" pitchFamily="18" charset="0"/>
              </a:rPr>
              <a:t>C.</a:t>
            </a:r>
            <a:r>
              <a:rPr sz="3200" err="1">
                <a:latin typeface="Times New Roman" panose="02020603050405020304" pitchFamily="18" charset="0"/>
              </a:rPr>
              <a:t> Dạ dày</a:t>
            </a:r>
            <a:endParaRPr sz="3200"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. Manh tràng</a:t>
            </a:r>
            <a:endParaRPr sz="3200" i="1" err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0650" y="584835"/>
            <a:ext cx="889698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pepsin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xenlulôzơ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3030" y="613410"/>
            <a:ext cx="890460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ợ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pepsin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xenlulôzơ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06680" y="57150"/>
            <a:ext cx="8614410" cy="6058535"/>
          </a:xfrm>
          <a:prstGeom prst="rect">
            <a:avLst/>
          </a:prstGeom>
        </p:spPr>
      </p:pic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231140" y="76200"/>
            <a:ext cx="40411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ống tiêu hóa ở động vật ăn thịt</a:t>
            </a:r>
          </a:p>
        </p:txBody>
      </p:sp>
      <p:sp>
        <p:nvSpPr>
          <p:cNvPr id="2" name="Text Box 52"/>
          <p:cNvSpPr txBox="1">
            <a:spLocks noChangeArrowheads="1"/>
          </p:cNvSpPr>
          <p:nvPr/>
        </p:nvSpPr>
        <p:spPr bwMode="auto">
          <a:xfrm>
            <a:off x="304800" y="6096000"/>
            <a:ext cx="46240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ống tiêu hóa ở động vật ăn thực vật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104130" y="4986655"/>
            <a:ext cx="2590165" cy="2306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4270" y="2486660"/>
            <a:ext cx="2714625" cy="16859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7175" y="2922630"/>
            <a:ext cx="3197225" cy="2195427"/>
          </a:xfrm>
          <a:prstGeom prst="rect">
            <a:avLst/>
          </a:prstGeom>
        </p:spPr>
      </p:pic>
      <p:sp>
        <p:nvSpPr>
          <p:cNvPr id="95247" name="Text Box 95246"/>
          <p:cNvSpPr txBox="1"/>
          <p:nvPr/>
        </p:nvSpPr>
        <p:spPr>
          <a:xfrm>
            <a:off x="228600" y="647700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latin typeface="Times New Roman" panose="02020603050405020304" pitchFamily="18" charset="0"/>
              </a:rPr>
              <a:t>Động vật ăn thịt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95248" name="Text Box 95247"/>
          <p:cNvSpPr txBox="1"/>
          <p:nvPr/>
        </p:nvSpPr>
        <p:spPr>
          <a:xfrm>
            <a:off x="3200400" y="64008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latin typeface="Times New Roman" panose="02020603050405020304" pitchFamily="18" charset="0"/>
              </a:rPr>
              <a:t>Động vật ăn thực vật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95249" name="Text Box 95248"/>
          <p:cNvSpPr txBox="1"/>
          <p:nvPr/>
        </p:nvSpPr>
        <p:spPr>
          <a:xfrm>
            <a:off x="6477000" y="640080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latin typeface="Times New Roman" panose="02020603050405020304" pitchFamily="18" charset="0"/>
              </a:rPr>
              <a:t>Động vật ăn tạp</a:t>
            </a:r>
            <a:endParaRPr sz="2400">
              <a:latin typeface="Times New Roman" panose="02020603050405020304" pitchFamily="18" charset="0"/>
            </a:endParaRPr>
          </a:p>
        </p:txBody>
      </p:sp>
      <p:grpSp>
        <p:nvGrpSpPr>
          <p:cNvPr id="95262" name="Group 95261"/>
          <p:cNvGrpSpPr/>
          <p:nvPr/>
        </p:nvGrpSpPr>
        <p:grpSpPr>
          <a:xfrm>
            <a:off x="2971800" y="355600"/>
            <a:ext cx="3124200" cy="6045200"/>
            <a:chOff x="1872" y="384"/>
            <a:chExt cx="2016" cy="3696"/>
          </a:xfrm>
        </p:grpSpPr>
        <p:pic>
          <p:nvPicPr>
            <p:cNvPr id="95240" name="Picture 4" descr="v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0" y="1536"/>
              <a:ext cx="1968" cy="12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5241" name="Picture 10" descr="huou cao co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0" y="2784"/>
              <a:ext cx="1968" cy="12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5242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0" y="384"/>
              <a:ext cx="1968" cy="12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5254" name="Text Box 95253"/>
            <p:cNvSpPr txBox="1"/>
            <p:nvPr/>
          </p:nvSpPr>
          <p:spPr>
            <a:xfrm>
              <a:off x="2016" y="384"/>
              <a:ext cx="240" cy="3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5255" name="Text Box 95254"/>
            <p:cNvSpPr txBox="1"/>
            <p:nvPr/>
          </p:nvSpPr>
          <p:spPr>
            <a:xfrm>
              <a:off x="1872" y="1728"/>
              <a:ext cx="240" cy="3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5258" name="Text Box 95257"/>
            <p:cNvSpPr txBox="1"/>
            <p:nvPr/>
          </p:nvSpPr>
          <p:spPr>
            <a:xfrm>
              <a:off x="1920" y="2880"/>
              <a:ext cx="240" cy="3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95261" name="Group 95260"/>
          <p:cNvGrpSpPr/>
          <p:nvPr/>
        </p:nvGrpSpPr>
        <p:grpSpPr>
          <a:xfrm>
            <a:off x="0" y="274320"/>
            <a:ext cx="2971800" cy="5989955"/>
            <a:chOff x="96" y="480"/>
            <a:chExt cx="1872" cy="3562"/>
          </a:xfrm>
        </p:grpSpPr>
        <p:pic>
          <p:nvPicPr>
            <p:cNvPr id="95239" name="Picture 95238" descr="cho so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" y="2928"/>
              <a:ext cx="1872" cy="111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5260" name="Group 95259"/>
            <p:cNvGrpSpPr/>
            <p:nvPr/>
          </p:nvGrpSpPr>
          <p:grpSpPr>
            <a:xfrm>
              <a:off x="96" y="480"/>
              <a:ext cx="1824" cy="2806"/>
              <a:chOff x="96" y="432"/>
              <a:chExt cx="1824" cy="2806"/>
            </a:xfrm>
          </p:grpSpPr>
          <p:pic>
            <p:nvPicPr>
              <p:cNvPr id="95237" name="Picture 95236" descr="KIX9CAJIQH5GCAWJTNLHCA74AO9RCAZPT5VECAHDLL71CAABMSBVCAP7FR17CAL3RABHCAIGQKQ1CA7MFJY4CARK9NI2CAF2DFJKCA2PC48ACAG9SQPKCA3PYTWYCA3YU682CAHJTGGUCAZ4J9T6CAQ5QF0T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" y="432"/>
                <a:ext cx="1776" cy="11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01" name="Picture 5" descr="Cheetah_exZOOberance_001_small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" y="1536"/>
                <a:ext cx="1776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5250" name="Text Box 95249"/>
              <p:cNvSpPr txBox="1"/>
              <p:nvPr/>
            </p:nvSpPr>
            <p:spPr>
              <a:xfrm>
                <a:off x="240" y="480"/>
                <a:ext cx="240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5257" name="Text Box 95256"/>
              <p:cNvSpPr txBox="1"/>
              <p:nvPr/>
            </p:nvSpPr>
            <p:spPr>
              <a:xfrm>
                <a:off x="96" y="1632"/>
                <a:ext cx="240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95259" name="Text Box 95258"/>
              <p:cNvSpPr txBox="1"/>
              <p:nvPr/>
            </p:nvSpPr>
            <p:spPr>
              <a:xfrm>
                <a:off x="144" y="2928"/>
                <a:ext cx="240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096000" y="320675"/>
            <a:ext cx="2819400" cy="2082800"/>
            <a:chOff x="9600" y="505"/>
            <a:chExt cx="4440" cy="3280"/>
          </a:xfrm>
        </p:grpSpPr>
        <p:pic>
          <p:nvPicPr>
            <p:cNvPr id="95246" name="Picture 95245" descr="kittenhugteddy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20" y="505"/>
              <a:ext cx="4320" cy="3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5252" name="Text Box 95251"/>
            <p:cNvSpPr txBox="1"/>
            <p:nvPr/>
          </p:nvSpPr>
          <p:spPr>
            <a:xfrm>
              <a:off x="9600" y="905"/>
              <a:ext cx="60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6172200" y="24384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248400" y="43434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7" grpId="0"/>
      <p:bldP spid="95248" grpId="0"/>
      <p:bldP spid="95249" grpId="0"/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 wrap="square" lIns="0" tIns="45720" rIns="0" bIns="0" anchor="b"/>
          <a:lstStyle/>
          <a:p>
            <a:endParaRPr dirty="0"/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lstStyle/>
          <a:p>
            <a:endParaRPr dirty="0"/>
          </a:p>
        </p:txBody>
      </p:sp>
      <p:pic>
        <p:nvPicPr>
          <p:cNvPr id="28675" name="Picture 7" descr="81995187rtLpfB_f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WordArt 9"/>
          <p:cNvSpPr>
            <a:spLocks noTextEdit="1"/>
          </p:cNvSpPr>
          <p:nvPr/>
        </p:nvSpPr>
        <p:spPr>
          <a:xfrm>
            <a:off x="685800" y="1828800"/>
            <a:ext cx="7848600" cy="3276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CC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ơn!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ferd_auf_einer_Koppel_mit_Bachstelz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352800"/>
          </a:xfrm>
          <a:prstGeom prst="rect">
            <a:avLst/>
          </a:prstGeom>
        </p:spPr>
      </p:pic>
      <p:pic>
        <p:nvPicPr>
          <p:cNvPr id="9" name="Picture 8" descr="hoc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4572000" cy="23069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ĐẶC ĐIỂM TIÊU HÓA Ở THÚ ĂN THỊT VÀ THÚ ĂN THỰC VẬT</a:t>
            </a:r>
            <a:endParaRPr lang="en-US" sz="36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rgbClr val="08B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ĂN THỊT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" y="1981200"/>
            <a:ext cx="4739005" cy="345313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81200"/>
            <a:ext cx="4648200" cy="3505200"/>
          </a:xfrm>
          <a:prstGeom prst="rect">
            <a:avLst/>
          </a:prstGeom>
        </p:spPr>
      </p:pic>
      <p:pic>
        <p:nvPicPr>
          <p:cNvPr id="6" name="Picture 5" descr="tong-hop-hinh-anh-dong-dep-cho-powerpoint-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05525"/>
            <a:ext cx="6181725" cy="752475"/>
          </a:xfrm>
          <a:prstGeom prst="rect">
            <a:avLst/>
          </a:prstGeom>
        </p:spPr>
      </p:pic>
      <p:sp>
        <p:nvSpPr>
          <p:cNvPr id="95248" name="Text Box 95247"/>
          <p:cNvSpPr txBox="1"/>
          <p:nvPr/>
        </p:nvSpPr>
        <p:spPr>
          <a:xfrm>
            <a:off x="990600" y="5562600"/>
            <a:ext cx="3124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Linh cẩu đốm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471920" y="5486400"/>
            <a:ext cx="1833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Sư tử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524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ng-hop-hinh-anh-dong-dep-cho-powerpoint-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791200"/>
            <a:ext cx="6181725" cy="7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8B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ĂN THỰC VẬT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517650"/>
            <a:ext cx="4421505" cy="331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90" y="1463675"/>
            <a:ext cx="4493260" cy="3369945"/>
          </a:xfrm>
          <a:prstGeom prst="rect">
            <a:avLst/>
          </a:prstGeom>
        </p:spPr>
      </p:pic>
      <p:sp>
        <p:nvSpPr>
          <p:cNvPr id="95248" name="Text Box 95247"/>
          <p:cNvSpPr txBox="1"/>
          <p:nvPr/>
        </p:nvSpPr>
        <p:spPr>
          <a:xfrm>
            <a:off x="1962785" y="4876800"/>
            <a:ext cx="18472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Thỏ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572250" y="4800600"/>
            <a:ext cx="1657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Trâu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24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2286000"/>
            <a:ext cx="449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Thức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thú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thịt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đặc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điểm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?</a:t>
            </a:r>
          </a:p>
        </p:txBody>
      </p:sp>
      <p:pic>
        <p:nvPicPr>
          <p:cNvPr id="8" name="Picture 7" descr="67391398251763726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1371600" cy="1371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28600" y="3810000"/>
            <a:ext cx="685800" cy="228600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B88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8600" y="4343400"/>
            <a:ext cx="685800" cy="228600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B88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5814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 mềm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4114800"/>
            <a:ext cx="3352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 chất dinh dưỡng</a:t>
            </a:r>
            <a:r>
              <a:rPr lang="en-US" altLang="vi-VN" b="1">
                <a:solidFill>
                  <a:srgbClr val="FF00FF"/>
                </a:solidFill>
                <a:latin typeface="Arial" panose="020B0604020202020204" pitchFamily="34" charset="0"/>
              </a:rPr>
              <a:t>.</a:t>
            </a:r>
            <a:endParaRPr lang="en-US" altLang="vi-VN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5" y="706755"/>
            <a:ext cx="4493260" cy="2874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145" y="3702050"/>
            <a:ext cx="4222750" cy="304863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ldLvl="0" animBg="1"/>
      <p:bldP spid="9" grpId="0" bldLvl="0" animBg="1"/>
      <p:bldP spid="10" grpId="0" bldLvl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0"/>
          <p:cNvGrpSpPr/>
          <p:nvPr/>
        </p:nvGrpSpPr>
        <p:grpSpPr bwMode="auto">
          <a:xfrm>
            <a:off x="4863472" y="685800"/>
            <a:ext cx="4280528" cy="6172200"/>
            <a:chOff x="0" y="333"/>
            <a:chExt cx="3072" cy="3747"/>
          </a:xfrm>
        </p:grpSpPr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220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 flipV="1">
              <a:off x="480" y="591"/>
              <a:ext cx="392" cy="1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358" y="333"/>
              <a:ext cx="1491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0000FF"/>
                  </a:solidFill>
                </a:rPr>
                <a:t>Ruột</a:t>
              </a:r>
              <a:r>
                <a:rPr lang="en-US" altLang="vi-VN" sz="2400" b="1" dirty="0">
                  <a:solidFill>
                    <a:srgbClr val="0000FF"/>
                  </a:solidFill>
                </a:rPr>
                <a:t> non</a:t>
              </a:r>
            </a:p>
          </p:txBody>
        </p:sp>
        <p:sp>
          <p:nvSpPr>
            <p:cNvPr id="13323" name="Line 14"/>
            <p:cNvSpPr>
              <a:spLocks noChangeShapeType="1"/>
            </p:cNvSpPr>
            <p:nvPr/>
          </p:nvSpPr>
          <p:spPr bwMode="auto">
            <a:xfrm>
              <a:off x="1584" y="3140"/>
              <a:ext cx="672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4" name="Text Box 15"/>
            <p:cNvSpPr txBox="1">
              <a:spLocks noChangeArrowheads="1"/>
            </p:cNvSpPr>
            <p:nvPr/>
          </p:nvSpPr>
          <p:spPr bwMode="auto">
            <a:xfrm>
              <a:off x="2227" y="3056"/>
              <a:ext cx="81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</a:rPr>
                <a:t>Ruột già</a:t>
              </a:r>
            </a:p>
          </p:txBody>
        </p:sp>
        <p:sp>
          <p:nvSpPr>
            <p:cNvPr id="13325" name="Line 16"/>
            <p:cNvSpPr>
              <a:spLocks noChangeShapeType="1"/>
            </p:cNvSpPr>
            <p:nvPr/>
          </p:nvSpPr>
          <p:spPr bwMode="auto">
            <a:xfrm>
              <a:off x="1734" y="2016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6" name="Text Box 17"/>
            <p:cNvSpPr txBox="1">
              <a:spLocks noChangeArrowheads="1"/>
            </p:cNvSpPr>
            <p:nvPr/>
          </p:nvSpPr>
          <p:spPr bwMode="auto">
            <a:xfrm>
              <a:off x="2256" y="1920"/>
              <a:ext cx="81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0000FF"/>
                  </a:solidFill>
                </a:rPr>
                <a:t>Ruột</a:t>
              </a:r>
              <a:r>
                <a:rPr lang="en-US" altLang="vi-VN" sz="24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</a:rPr>
                <a:t>tịt</a:t>
              </a:r>
              <a:endParaRPr lang="en-US" altLang="vi-V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316" name="Text Box 21"/>
          <p:cNvSpPr txBox="1">
            <a:spLocks noChangeArrowheads="1"/>
          </p:cNvSpPr>
          <p:nvPr/>
        </p:nvSpPr>
        <p:spPr bwMode="auto">
          <a:xfrm>
            <a:off x="381000" y="36576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7465060" y="1081405"/>
            <a:ext cx="15436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</a:t>
            </a: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dày</a:t>
            </a:r>
            <a:endParaRPr lang="en-US" altLang="vi-VN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291" name="Group 4"/>
          <p:cNvGrpSpPr/>
          <p:nvPr/>
        </p:nvGrpSpPr>
        <p:grpSpPr>
          <a:xfrm>
            <a:off x="264795" y="1296316"/>
            <a:ext cx="4002405" cy="5409284"/>
            <a:chOff x="0" y="-1104"/>
            <a:chExt cx="5760" cy="5468"/>
          </a:xfrm>
        </p:grpSpPr>
        <p:pic>
          <p:nvPicPr>
            <p:cNvPr id="53292" name="Picture 5" descr="hinh ve ham me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104"/>
              <a:ext cx="5760" cy="542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53293" name="Text Box 6"/>
            <p:cNvSpPr txBox="1"/>
            <p:nvPr/>
          </p:nvSpPr>
          <p:spPr>
            <a:xfrm>
              <a:off x="0" y="141"/>
              <a:ext cx="1200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cửa</a:t>
              </a:r>
              <a:r>
                <a:rPr sz="2000" b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94" name="Text Box 7"/>
            <p:cNvSpPr txBox="1"/>
            <p:nvPr/>
          </p:nvSpPr>
          <p:spPr>
            <a:xfrm>
              <a:off x="0" y="3650"/>
              <a:ext cx="1247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nanh</a:t>
              </a:r>
              <a:endParaRPr sz="2000">
                <a:latin typeface="Times New Roman" panose="02020603050405020304" pitchFamily="18" charset="0"/>
              </a:endParaRPr>
            </a:p>
          </p:txBody>
        </p:sp>
        <p:sp>
          <p:nvSpPr>
            <p:cNvPr id="53295" name="Text Box 8"/>
            <p:cNvSpPr txBox="1"/>
            <p:nvPr/>
          </p:nvSpPr>
          <p:spPr>
            <a:xfrm>
              <a:off x="1633" y="-232"/>
              <a:ext cx="1200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hàm</a:t>
              </a:r>
              <a:endParaRPr sz="2000">
                <a:latin typeface="Times New Roman" panose="02020603050405020304" pitchFamily="18" charset="0"/>
              </a:endParaRPr>
            </a:p>
          </p:txBody>
        </p:sp>
        <p:sp>
          <p:nvSpPr>
            <p:cNvPr id="53296" name="Line 9"/>
            <p:cNvSpPr/>
            <p:nvPr/>
          </p:nvSpPr>
          <p:spPr>
            <a:xfrm flipV="1">
              <a:off x="336" y="3024"/>
              <a:ext cx="336" cy="62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97" name="Text Box 10"/>
            <p:cNvSpPr txBox="1"/>
            <p:nvPr/>
          </p:nvSpPr>
          <p:spPr>
            <a:xfrm>
              <a:off x="1680" y="3600"/>
              <a:ext cx="1440" cy="71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ăn thịt</a:t>
              </a:r>
              <a:endParaRPr sz="2000">
                <a:latin typeface="Times New Roman" panose="02020603050405020304" pitchFamily="18" charset="0"/>
              </a:endParaRPr>
            </a:p>
          </p:txBody>
        </p:sp>
        <p:sp>
          <p:nvSpPr>
            <p:cNvPr id="53298" name="Line 11"/>
            <p:cNvSpPr/>
            <p:nvPr/>
          </p:nvSpPr>
          <p:spPr>
            <a:xfrm flipH="1" flipV="1">
              <a:off x="2016" y="2880"/>
              <a:ext cx="1584" cy="4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99" name="Line 12"/>
            <p:cNvSpPr/>
            <p:nvPr/>
          </p:nvSpPr>
          <p:spPr>
            <a:xfrm flipH="1" flipV="1">
              <a:off x="1632" y="3072"/>
              <a:ext cx="816" cy="52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0" name="Line 13"/>
            <p:cNvSpPr/>
            <p:nvPr/>
          </p:nvSpPr>
          <p:spPr>
            <a:xfrm flipH="1">
              <a:off x="480" y="864"/>
              <a:ext cx="48" cy="148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1" name="Line 14"/>
            <p:cNvSpPr/>
            <p:nvPr/>
          </p:nvSpPr>
          <p:spPr>
            <a:xfrm flipH="1">
              <a:off x="2208" y="528"/>
              <a:ext cx="48" cy="192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2" name="Text Box 15"/>
            <p:cNvSpPr txBox="1"/>
            <p:nvPr/>
          </p:nvSpPr>
          <p:spPr>
            <a:xfrm>
              <a:off x="3553" y="2785"/>
              <a:ext cx="1727" cy="102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err="1">
                  <a:latin typeface="Times New Roman" panose="02020603050405020304" pitchFamily="18" charset="0"/>
                </a:rPr>
                <a:t>Răng cạnh hàm</a:t>
              </a:r>
              <a:endParaRPr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3303" name="Text Box 53302"/>
          <p:cNvSpPr txBox="1"/>
          <p:nvPr/>
        </p:nvSpPr>
        <p:spPr>
          <a:xfrm>
            <a:off x="615005" y="8382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Răng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ăn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thịt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2590800"/>
          <a:ext cx="8686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2590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838200"/>
            <a:ext cx="8458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dung SGK/67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16.1,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phiến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1( 1 nhóm 2HS, 3 phút)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828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defRPr/>
            </a:pP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4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1198</Words>
  <Application>Microsoft Office PowerPoint</Application>
  <PresentationFormat>On-screen Show (4:3)</PresentationFormat>
  <Paragraphs>240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Wisp</vt:lpstr>
      <vt:lpstr>Bitmap Image</vt:lpstr>
      <vt:lpstr> </vt:lpstr>
      <vt:lpstr>PowerPoint Presentation</vt:lpstr>
      <vt:lpstr>PowerPoint Presentation</vt:lpstr>
      <vt:lpstr>PowerPoint Presentation</vt:lpstr>
      <vt:lpstr>ĐỘNG VẬT ĂN THỊT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</dc:creator>
  <cp:lastModifiedBy>Steven</cp:lastModifiedBy>
  <cp:revision>278</cp:revision>
  <dcterms:created xsi:type="dcterms:W3CDTF">2003-01-04T09:45:00Z</dcterms:created>
  <dcterms:modified xsi:type="dcterms:W3CDTF">2021-12-13T07:20:57Z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4A4F9FAEEA9C485E81502170FA014CD9</vt:lpwstr>
  </property>
</Properties>
</file>